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0" r:id="rId4"/>
    <p:sldId id="261" r:id="rId5"/>
    <p:sldId id="262" r:id="rId6"/>
    <p:sldId id="278" r:id="rId7"/>
    <p:sldId id="277" r:id="rId8"/>
    <p:sldId id="263" r:id="rId9"/>
    <p:sldId id="275" r:id="rId10"/>
    <p:sldId id="274" r:id="rId11"/>
    <p:sldId id="266" r:id="rId12"/>
    <p:sldId id="272" r:id="rId13"/>
    <p:sldId id="257" r:id="rId14"/>
    <p:sldId id="258" r:id="rId15"/>
    <p:sldId id="259" r:id="rId16"/>
    <p:sldId id="271" r:id="rId17"/>
    <p:sldId id="264" r:id="rId18"/>
    <p:sldId id="269" r:id="rId19"/>
    <p:sldId id="267" r:id="rId20"/>
    <p:sldId id="273" r:id="rId21"/>
    <p:sldId id="276" r:id="rId22"/>
    <p:sldId id="279" r:id="rId23"/>
    <p:sldId id="270" r:id="rId24"/>
    <p:sldId id="265" r:id="rId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EDD87-B401-4517-8A54-5886B8F71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9CA4FBC-245F-4047-B525-D98DAA532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C23DE0-F97F-4200-8CE9-EA887789E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2BE61-D5D6-4972-BEAC-CBED5ADC3934}" type="datetimeFigureOut">
              <a:rPr lang="nl-NL" smtClean="0"/>
              <a:t>29-11-2021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102BDC-F797-4DCD-A0E7-8DE60570B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E8E694F-A10E-4A98-979C-B326D7181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7AB71-FA92-4E74-A98B-C828A6EBCA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3949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53CAD3-CAA0-49D7-A2CE-E5E2DB785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C54CEA4-A660-4A0F-9FEB-0373598AF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97A4E3-CE04-443D-A5F8-1A2C011F4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2BE61-D5D6-4972-BEAC-CBED5ADC3934}" type="datetimeFigureOut">
              <a:rPr lang="nl-NL" smtClean="0"/>
              <a:t>29-11-2021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56584A-FFF1-4F0B-8B2B-A7E475E53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DF5CEF9-AAEA-479A-B633-63E36896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7AB71-FA92-4E74-A98B-C828A6EBCA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354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7AAABA7-4A68-461A-9BAB-53303663C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68B7D97-00B0-47B6-A466-F18EF4C08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776FDAA-71E5-4878-9AC7-8FF41B927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2BE61-D5D6-4972-BEAC-CBED5ADC3934}" type="datetimeFigureOut">
              <a:rPr lang="nl-NL" smtClean="0"/>
              <a:t>29-11-2021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6EDA669-AA3B-4CF0-9A21-A8AB71DC2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A5B668C-9ED0-41BD-B099-3EC5EA9D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7AB71-FA92-4E74-A98B-C828A6EBCA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6772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FF03F6-949F-4B1E-B4B9-706F4AE2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7A5727C-0034-47B4-8C51-A42C49B0A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87B089E-CB47-4B7A-8733-23B94D5EE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2BE61-D5D6-4972-BEAC-CBED5ADC3934}" type="datetimeFigureOut">
              <a:rPr lang="nl-NL" smtClean="0"/>
              <a:t>29-11-2021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A11F44-6A4E-4EEB-B52C-7A3A5DAC2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2024EBC-9986-42C5-97DE-1A88ECFA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7AB71-FA92-4E74-A98B-C828A6EBCA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8873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9FC9D9-CE23-4214-8280-EF80B733D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0B04C72-7A8F-472A-A028-5E1A046F7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757AAC-27D4-41AF-9C68-50DE3CB9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2BE61-D5D6-4972-BEAC-CBED5ADC3934}" type="datetimeFigureOut">
              <a:rPr lang="nl-NL" smtClean="0"/>
              <a:t>29-11-2021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97A5E0-7155-4843-81F0-9A6998FDC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5798BF3-F0BA-4937-B7C9-0A330E1FF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7AB71-FA92-4E74-A98B-C828A6EBCA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3335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67454-CB63-42CB-B665-720D848B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373E75-90C4-451F-9FFE-DEA8D36A7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1D02766-D9B8-4DB1-9FBF-A7541816E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6E00C97-7AFD-49E8-AC7A-FD8CB99F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2BE61-D5D6-4972-BEAC-CBED5ADC3934}" type="datetimeFigureOut">
              <a:rPr lang="nl-NL" smtClean="0"/>
              <a:t>29-11-2021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15EBA9-02BC-4200-B4A1-EC8E8655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79E0BC1-4850-462D-94C6-E00AE3DC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7AB71-FA92-4E74-A98B-C828A6EBCA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62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3F432-04B3-411A-B0A0-8AD0019B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1A4F9CA-AAEB-4B5D-B49B-43477A058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A112D8A-2177-4574-A075-D4AFD6340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E785C59-F49C-4DA7-BF70-A3C47BFB6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73DF1AF-2E85-42CF-A093-A474B2527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02CE30CC-694A-4EEB-930D-692DD81AE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2BE61-D5D6-4972-BEAC-CBED5ADC3934}" type="datetimeFigureOut">
              <a:rPr lang="nl-NL" smtClean="0"/>
              <a:t>29-11-2021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BD812D4-953D-48D1-BB56-E0A7F78F7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EDE9D9E-62C4-45E3-B3C0-DC45FCB7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7AB71-FA92-4E74-A98B-C828A6EBCA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429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DB668-7FA4-43FE-B092-48FFFBD3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21FC951-C043-4BE5-8DFD-B1ECD552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2BE61-D5D6-4972-BEAC-CBED5ADC3934}" type="datetimeFigureOut">
              <a:rPr lang="nl-NL" smtClean="0"/>
              <a:t>29-11-2021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12CB044-8B28-4ADB-9276-7D746D9CA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B1ECEC7-0FDD-4CE5-981F-C500FD45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7AB71-FA92-4E74-A98B-C828A6EBCA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668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E9A6903-72C3-4551-826B-3569D86F2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2BE61-D5D6-4972-BEAC-CBED5ADC3934}" type="datetimeFigureOut">
              <a:rPr lang="nl-NL" smtClean="0"/>
              <a:t>29-11-2021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094B00-4EA2-4B93-9C15-54B9552CC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4FB2820-F570-47D5-A27B-5DB6BCC8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7AB71-FA92-4E74-A98B-C828A6EBCA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1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0ABE12-691C-442D-A65D-36D44CC38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B3DED1-50AD-4BF5-AA78-D1B54A86C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0839F0F-8F59-4B27-9B65-6A3455B72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B8FF253-2AEA-4AAF-98FC-1535F588A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2BE61-D5D6-4972-BEAC-CBED5ADC3934}" type="datetimeFigureOut">
              <a:rPr lang="nl-NL" smtClean="0"/>
              <a:t>29-11-2021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44BA030-2DCA-438F-B872-4E5768D97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6034A0F-454E-49E7-AA50-EAE25305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7AB71-FA92-4E74-A98B-C828A6EBCA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32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E01A2-8C62-4260-9909-D22FA5410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13FE727-5090-4E3E-A093-5F7F516D4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B55C692-05D4-4D58-8DE5-D5321A866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DA47B8D-2989-41F5-8C91-A91E2755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2BE61-D5D6-4972-BEAC-CBED5ADC3934}" type="datetimeFigureOut">
              <a:rPr lang="nl-NL" smtClean="0"/>
              <a:t>29-11-2021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BBD9668-52A9-4B7C-BB46-84AE1FE53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5E7CDEC-F0B7-4AFC-9A87-01B0EDB0F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7AB71-FA92-4E74-A98B-C828A6EBCA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575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1F255B1-5525-408A-B7E0-4899D3D3E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309A728-9EE2-4896-B3E1-0767435DF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9E743D7-23FE-4415-849F-0BE28B848C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2BE61-D5D6-4972-BEAC-CBED5ADC3934}" type="datetimeFigureOut">
              <a:rPr lang="nl-NL" smtClean="0"/>
              <a:t>29-11-2021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20EFBA4-FA07-42BC-94E6-D3C3AB105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474063-D467-488C-943B-BCD68713C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7AB71-FA92-4E74-A98B-C828A6EBCA1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390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sl.noaa.gov/enso/mei/" TargetMode="External"/><Relationship Id="rId2" Type="http://schemas.openxmlformats.org/officeDocument/2006/relationships/hyperlink" Target="https://psl.noaa.gov/data/timeseries/IPOTPI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sl.noaa.gov/data/20thC_Rean/timeseries/monthly/SAM/" TargetMode="External"/><Relationship Id="rId4" Type="http://schemas.openxmlformats.org/officeDocument/2006/relationships/hyperlink" Target="https://psl.noaa.gov/gcos_wgsp/Timeseries/Nino34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A4F03F-7115-4062-AAD9-2E125BE7E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Meeting 29/11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922429B-0CC9-4F13-ADEF-F6A1E3105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162515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2C9F785-7CA2-49B5-BDD7-FA761FF67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4" t="28297" r="40000" b="30815"/>
          <a:stretch/>
        </p:blipFill>
        <p:spPr>
          <a:xfrm>
            <a:off x="243839" y="1869440"/>
            <a:ext cx="9452076" cy="439928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400D2845-8BD2-4DAB-9D8E-F84AFB5F57F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Mechanisms</a:t>
            </a:r>
            <a:r>
              <a:rPr lang="nl-NL" dirty="0"/>
              <a:t>: 1 (Jenkins et al., 2016)</a:t>
            </a:r>
          </a:p>
        </p:txBody>
      </p:sp>
    </p:spTree>
    <p:extLst>
      <p:ext uri="{BB962C8B-B14F-4D97-AF65-F5344CB8AC3E}">
        <p14:creationId xmlns:p14="http://schemas.microsoft.com/office/powerpoint/2010/main" val="2237796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34E32-F877-42CF-BCF9-1372A136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Mechanisms</a:t>
            </a:r>
            <a:r>
              <a:rPr lang="nl-NL" dirty="0"/>
              <a:t>: 2 Simple </a:t>
            </a:r>
            <a:r>
              <a:rPr lang="nl-NL" dirty="0" err="1"/>
              <a:t>explanation</a:t>
            </a:r>
            <a:r>
              <a:rPr lang="nl-NL" dirty="0"/>
              <a:t> CDW import (</a:t>
            </a:r>
            <a:r>
              <a:rPr lang="nl-NL" dirty="0" err="1"/>
              <a:t>Steig</a:t>
            </a:r>
            <a:r>
              <a:rPr lang="nl-NL" dirty="0"/>
              <a:t> et al., 2012)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8A2CEE-EF63-4DEB-A85E-D822F5EA9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Westerly</a:t>
            </a:r>
            <a:r>
              <a:rPr lang="nl-NL" dirty="0"/>
              <a:t> </a:t>
            </a:r>
            <a:r>
              <a:rPr lang="nl-NL" dirty="0" err="1"/>
              <a:t>winds</a:t>
            </a:r>
            <a:r>
              <a:rPr lang="nl-NL" dirty="0"/>
              <a:t>, </a:t>
            </a:r>
            <a:r>
              <a:rPr lang="nl-NL" dirty="0" err="1"/>
              <a:t>Ekman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North (SH)</a:t>
            </a:r>
          </a:p>
          <a:p>
            <a:r>
              <a:rPr lang="nl-NL" dirty="0" err="1"/>
              <a:t>Piling</a:t>
            </a:r>
            <a:r>
              <a:rPr lang="nl-NL" dirty="0"/>
              <a:t> up of water, </a:t>
            </a:r>
            <a:r>
              <a:rPr lang="nl-NL" dirty="0" err="1"/>
              <a:t>geostrophy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east</a:t>
            </a:r>
            <a:r>
              <a:rPr lang="nl-NL" dirty="0"/>
              <a:t>. (SH)</a:t>
            </a:r>
          </a:p>
          <a:p>
            <a:r>
              <a:rPr lang="nl-NL" dirty="0"/>
              <a:t>Bottom friction, </a:t>
            </a:r>
            <a:r>
              <a:rPr lang="nl-NL" dirty="0" err="1"/>
              <a:t>Ekman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south</a:t>
            </a:r>
            <a:r>
              <a:rPr lang="nl-NL" dirty="0"/>
              <a:t> (SH)</a:t>
            </a:r>
          </a:p>
          <a:p>
            <a:r>
              <a:rPr lang="nl-NL" dirty="0"/>
              <a:t>More </a:t>
            </a:r>
            <a:r>
              <a:rPr lang="nl-NL" dirty="0" err="1"/>
              <a:t>complicated</a:t>
            </a:r>
            <a:r>
              <a:rPr lang="nl-NL" dirty="0"/>
              <a:t>: </a:t>
            </a:r>
            <a:r>
              <a:rPr lang="nl-NL" dirty="0" err="1"/>
              <a:t>shelfedge</a:t>
            </a:r>
            <a:r>
              <a:rPr lang="nl-NL" dirty="0"/>
              <a:t> </a:t>
            </a:r>
            <a:r>
              <a:rPr lang="nl-NL" dirty="0" err="1"/>
              <a:t>currents</a:t>
            </a:r>
            <a:r>
              <a:rPr lang="nl-NL" dirty="0"/>
              <a:t>, </a:t>
            </a:r>
            <a:r>
              <a:rPr lang="nl-NL" dirty="0" err="1"/>
              <a:t>spatially</a:t>
            </a:r>
            <a:r>
              <a:rPr lang="nl-NL" dirty="0"/>
              <a:t> </a:t>
            </a:r>
            <a:r>
              <a:rPr lang="nl-NL" dirty="0" err="1"/>
              <a:t>varying</a:t>
            </a:r>
            <a:r>
              <a:rPr lang="nl-NL" dirty="0"/>
              <a:t> </a:t>
            </a:r>
            <a:r>
              <a:rPr lang="nl-NL" dirty="0" err="1"/>
              <a:t>topography</a:t>
            </a:r>
            <a:r>
              <a:rPr lang="nl-NL" dirty="0"/>
              <a:t> </a:t>
            </a:r>
            <a:r>
              <a:rPr lang="nl-NL" dirty="0" err="1"/>
              <a:t>etc</a:t>
            </a:r>
            <a:r>
              <a:rPr lang="nl-NL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27124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FE3BE3-065D-4ADB-A7F4-9D108FBF5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Controls</a:t>
            </a:r>
          </a:p>
        </p:txBody>
      </p:sp>
    </p:spTree>
    <p:extLst>
      <p:ext uri="{BB962C8B-B14F-4D97-AF65-F5344CB8AC3E}">
        <p14:creationId xmlns:p14="http://schemas.microsoft.com/office/powerpoint/2010/main" val="194366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D2A8F8B-256E-4D0A-BCCD-22481E355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16" t="13926" r="51084" b="11852"/>
          <a:stretch/>
        </p:blipFill>
        <p:spPr>
          <a:xfrm>
            <a:off x="3139257" y="152400"/>
            <a:ext cx="5913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82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53D965A-606B-4A31-B0FC-5C17288B0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83" t="13629" r="50833" b="12445"/>
          <a:stretch/>
        </p:blipFill>
        <p:spPr>
          <a:xfrm>
            <a:off x="3078480" y="-1875"/>
            <a:ext cx="6035040" cy="685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38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E9A9690-D52B-47FF-A85C-17E13F3A5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6" t="9038" r="8083" b="12444"/>
          <a:stretch/>
        </p:blipFill>
        <p:spPr>
          <a:xfrm>
            <a:off x="0" y="0"/>
            <a:ext cx="7853028" cy="410464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C08516E-4838-48BC-BBDD-CB8020290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66" t="40147" r="43917" b="20445"/>
          <a:stretch/>
        </p:blipFill>
        <p:spPr>
          <a:xfrm>
            <a:off x="6492240" y="2411853"/>
            <a:ext cx="5699760" cy="4446147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DAC24841-ECD0-4B15-B844-B57808DCBCC1}"/>
              </a:ext>
            </a:extLst>
          </p:cNvPr>
          <p:cNvSpPr txBox="1"/>
          <p:nvPr/>
        </p:nvSpPr>
        <p:spPr>
          <a:xfrm>
            <a:off x="4866640" y="6488668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Fig</a:t>
            </a:r>
            <a:r>
              <a:rPr lang="nl-NL" dirty="0"/>
              <a:t> 2a, Holland et al., 2019</a:t>
            </a:r>
          </a:p>
        </p:txBody>
      </p:sp>
      <p:pic>
        <p:nvPicPr>
          <p:cNvPr id="4" name="Afbeelding 3" descr="Afbeelding met tekst, elektronica, scherm, schermafbeelding&#10;&#10;Automatisch gegenereerde beschrijving">
            <a:extLst>
              <a:ext uri="{FF2B5EF4-FFF2-40B4-BE49-F238E27FC236}">
                <a16:creationId xmlns:a16="http://schemas.microsoft.com/office/drawing/2014/main" id="{4980162B-ED04-4213-A8B0-37BA4F605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652628" cy="290789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13D4A924-A9D3-4B06-AAB8-10487A530401}"/>
              </a:ext>
            </a:extLst>
          </p:cNvPr>
          <p:cNvSpPr txBox="1"/>
          <p:nvPr/>
        </p:nvSpPr>
        <p:spPr>
          <a:xfrm>
            <a:off x="1030262" y="630551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Wikipedia, Windstress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7FBAEAD5-BBD4-4724-AFBB-145F0BB2E7A2}"/>
              </a:ext>
            </a:extLst>
          </p:cNvPr>
          <p:cNvSpPr txBox="1"/>
          <p:nvPr/>
        </p:nvSpPr>
        <p:spPr>
          <a:xfrm>
            <a:off x="7574307" y="744262"/>
            <a:ext cx="4617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PITT </a:t>
            </a:r>
            <a:r>
              <a:rPr lang="nl-NL" b="1" dirty="0" err="1"/>
              <a:t>winds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Climate</a:t>
            </a:r>
            <a:r>
              <a:rPr lang="nl-NL" b="1" dirty="0"/>
              <a:t> Indices</a:t>
            </a:r>
          </a:p>
          <a:p>
            <a:r>
              <a:rPr lang="nl-NL" dirty="0"/>
              <a:t>Wind stress </a:t>
            </a:r>
            <a:r>
              <a:rPr lang="nl-NL" dirty="0" err="1"/>
              <a:t>left</a:t>
            </a:r>
            <a:r>
              <a:rPr lang="nl-NL" dirty="0"/>
              <a:t> out: </a:t>
            </a:r>
            <a:r>
              <a:rPr lang="nl-NL" dirty="0" err="1"/>
              <a:t>very</a:t>
            </a:r>
            <a:r>
              <a:rPr lang="nl-NL" dirty="0"/>
              <a:t> small, in Holland 100N/m^2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mainly</a:t>
            </a:r>
            <a:r>
              <a:rPr lang="nl-NL" dirty="0">
                <a:sym typeface="Wingdings" panose="05000000000000000000" pitchFamily="2" charset="2"/>
              </a:rPr>
              <a:t> ice stress?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8260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0DC0551-347B-481E-850A-0C16D8D38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17" t="32000" r="16916" b="25037"/>
          <a:stretch/>
        </p:blipFill>
        <p:spPr>
          <a:xfrm>
            <a:off x="4886960" y="1691020"/>
            <a:ext cx="7305040" cy="516698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652197BD-60B9-4246-B65F-2D570AFB6325}"/>
              </a:ext>
            </a:extLst>
          </p:cNvPr>
          <p:cNvSpPr txBox="1"/>
          <p:nvPr/>
        </p:nvSpPr>
        <p:spPr>
          <a:xfrm>
            <a:off x="6847840" y="490691"/>
            <a:ext cx="4617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/>
              <a:t>Correlation</a:t>
            </a:r>
            <a:r>
              <a:rPr lang="nl-NL" b="1" dirty="0"/>
              <a:t> </a:t>
            </a:r>
            <a:r>
              <a:rPr lang="nl-NL" b="1" dirty="0" err="1"/>
              <a:t>between</a:t>
            </a:r>
            <a:r>
              <a:rPr lang="nl-NL" b="1" dirty="0"/>
              <a:t> PITT </a:t>
            </a:r>
            <a:r>
              <a:rPr lang="nl-NL" b="1" dirty="0" err="1"/>
              <a:t>winds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SSTA (</a:t>
            </a:r>
            <a:r>
              <a:rPr lang="nl-NL" b="1" dirty="0" err="1"/>
              <a:t>from</a:t>
            </a:r>
            <a:r>
              <a:rPr lang="nl-NL" b="1" dirty="0"/>
              <a:t> ERSST)</a:t>
            </a:r>
          </a:p>
          <a:p>
            <a:r>
              <a:rPr lang="nl-NL" dirty="0"/>
              <a:t>Statistical </a:t>
            </a:r>
            <a:r>
              <a:rPr lang="nl-NL" dirty="0" err="1"/>
              <a:t>significance</a:t>
            </a:r>
            <a:r>
              <a:rPr lang="nl-NL" dirty="0"/>
              <a:t> </a:t>
            </a:r>
            <a:r>
              <a:rPr lang="nl-NL" dirty="0" err="1"/>
              <a:t>left</a:t>
            </a:r>
            <a:r>
              <a:rPr lang="nl-NL" dirty="0"/>
              <a:t> out in Holland?</a:t>
            </a:r>
          </a:p>
          <a:p>
            <a:r>
              <a:rPr lang="nl-NL" dirty="0"/>
              <a:t>SSTA </a:t>
            </a:r>
            <a:r>
              <a:rPr lang="nl-NL" dirty="0" err="1"/>
              <a:t>anomaly</a:t>
            </a:r>
            <a:r>
              <a:rPr lang="nl-NL" dirty="0"/>
              <a:t> </a:t>
            </a:r>
            <a:r>
              <a:rPr lang="nl-NL" dirty="0" err="1"/>
              <a:t>corrected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climate</a:t>
            </a:r>
            <a:r>
              <a:rPr lang="nl-NL" dirty="0"/>
              <a:t> change?</a:t>
            </a:r>
          </a:p>
          <a:p>
            <a:r>
              <a:rPr lang="nl-NL" dirty="0" err="1"/>
              <a:t>Projection</a:t>
            </a:r>
            <a:r>
              <a:rPr lang="nl-NL" dirty="0"/>
              <a:t>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EA2B7F7-BE5C-4906-A930-7B01CC4EB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3" t="15917" r="13083" b="8741"/>
          <a:stretch/>
        </p:blipFill>
        <p:spPr>
          <a:xfrm>
            <a:off x="0" y="0"/>
            <a:ext cx="6578573" cy="358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19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EE230B-47B9-4227-BA89-1EBB7252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Indices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056595-0457-4747-AD46-251069D1C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IPO: SSTA </a:t>
            </a:r>
            <a:r>
              <a:rPr lang="nl-NL" dirty="0" err="1"/>
              <a:t>anomalies</a:t>
            </a:r>
            <a:r>
              <a:rPr lang="nl-NL" dirty="0"/>
              <a:t> on Pacific; </a:t>
            </a:r>
            <a:r>
              <a:rPr lang="nl-NL" dirty="0">
                <a:hlinkClick r:id="rId2"/>
              </a:rPr>
              <a:t>https://psl.noaa.gov/data/timeseries/IPOTPI/</a:t>
            </a:r>
            <a:endParaRPr lang="nl-NL" dirty="0"/>
          </a:p>
          <a:p>
            <a:r>
              <a:rPr lang="nl-NL" dirty="0"/>
              <a:t>SOI: </a:t>
            </a:r>
            <a:r>
              <a:rPr lang="nl-NL" dirty="0" err="1"/>
              <a:t>pressure</a:t>
            </a:r>
            <a:r>
              <a:rPr lang="nl-NL" dirty="0"/>
              <a:t> Tahiti-Darwin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negative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during</a:t>
            </a:r>
            <a:r>
              <a:rPr lang="nl-NL" dirty="0">
                <a:sym typeface="Wingdings" panose="05000000000000000000" pitchFamily="2" charset="2"/>
              </a:rPr>
              <a:t> El </a:t>
            </a:r>
            <a:r>
              <a:rPr lang="nl-NL" dirty="0" err="1">
                <a:sym typeface="Wingdings" panose="05000000000000000000" pitchFamily="2" charset="2"/>
              </a:rPr>
              <a:t>Niño</a:t>
            </a:r>
            <a:r>
              <a:rPr lang="nl-NL" dirty="0">
                <a:sym typeface="Wingdings" panose="05000000000000000000" pitchFamily="2" charset="2"/>
              </a:rPr>
              <a:t>!</a:t>
            </a:r>
          </a:p>
          <a:p>
            <a:r>
              <a:rPr lang="nl-NL" dirty="0">
                <a:sym typeface="Wingdings" panose="05000000000000000000" pitchFamily="2" charset="2"/>
              </a:rPr>
              <a:t>MEI: Multivariate ENSO index: more </a:t>
            </a:r>
            <a:r>
              <a:rPr lang="nl-NL" dirty="0" err="1">
                <a:sym typeface="Wingdings" panose="05000000000000000000" pitchFamily="2" charset="2"/>
              </a:rPr>
              <a:t>holistic</a:t>
            </a:r>
            <a:r>
              <a:rPr lang="nl-NL" dirty="0">
                <a:sym typeface="Wingdings" panose="05000000000000000000" pitchFamily="2" charset="2"/>
              </a:rPr>
              <a:t> approach, first PC of SST, SLP, U, V, OLWR over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Pacific… </a:t>
            </a:r>
            <a:r>
              <a:rPr lang="nl-NL" dirty="0">
                <a:sym typeface="Wingdings" panose="05000000000000000000" pitchFamily="2" charset="2"/>
                <a:hlinkClick r:id="rId3"/>
              </a:rPr>
              <a:t>https://psl.noaa.gov/enso/mei/</a:t>
            </a:r>
            <a:r>
              <a:rPr lang="nl-NL" dirty="0">
                <a:sym typeface="Wingdings" panose="05000000000000000000" pitchFamily="2" charset="2"/>
              </a:rPr>
              <a:t> </a:t>
            </a:r>
          </a:p>
          <a:p>
            <a:r>
              <a:rPr lang="nl-NL" dirty="0">
                <a:sym typeface="Wingdings" panose="05000000000000000000" pitchFamily="2" charset="2"/>
              </a:rPr>
              <a:t>NINO 3.4: SSTA over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3, 4 </a:t>
            </a:r>
            <a:r>
              <a:rPr lang="nl-NL" dirty="0" err="1">
                <a:sym typeface="Wingdings" panose="05000000000000000000" pitchFamily="2" charset="2"/>
              </a:rPr>
              <a:t>region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>
                <a:sym typeface="Wingdings" panose="05000000000000000000" pitchFamily="2" charset="2"/>
                <a:hlinkClick r:id="rId4"/>
              </a:rPr>
              <a:t>https://psl.noaa.gov/gcos_wgsp/Timeseries/Nino34/</a:t>
            </a:r>
            <a:r>
              <a:rPr lang="nl-NL" dirty="0">
                <a:sym typeface="Wingdings" panose="05000000000000000000" pitchFamily="2" charset="2"/>
              </a:rPr>
              <a:t> </a:t>
            </a:r>
          </a:p>
          <a:p>
            <a:r>
              <a:rPr lang="nl-NL" dirty="0">
                <a:sym typeface="Wingdings" panose="05000000000000000000" pitchFamily="2" charset="2"/>
              </a:rPr>
              <a:t>SAM: </a:t>
            </a:r>
            <a:r>
              <a:rPr lang="nl-NL" dirty="0" err="1">
                <a:sym typeface="Wingdings" panose="05000000000000000000" pitchFamily="2" charset="2"/>
              </a:rPr>
              <a:t>pressure</a:t>
            </a:r>
            <a:r>
              <a:rPr lang="nl-NL" dirty="0">
                <a:sym typeface="Wingdings" panose="05000000000000000000" pitchFamily="2" charset="2"/>
              </a:rPr>
              <a:t> 40 degrees-60degrees S </a:t>
            </a:r>
            <a:r>
              <a:rPr lang="nl-NL" dirty="0" err="1">
                <a:sym typeface="Wingdings" panose="05000000000000000000" pitchFamily="2" charset="2"/>
              </a:rPr>
              <a:t>negative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winds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towards</a:t>
            </a:r>
            <a:r>
              <a:rPr lang="nl-NL" dirty="0">
                <a:sym typeface="Wingdings" panose="05000000000000000000" pitchFamily="2" charset="2"/>
              </a:rPr>
              <a:t> equator </a:t>
            </a:r>
            <a:r>
              <a:rPr lang="nl-NL" dirty="0">
                <a:sym typeface="Wingdings" panose="05000000000000000000" pitchFamily="2" charset="2"/>
                <a:hlinkClick r:id="rId5"/>
              </a:rPr>
              <a:t>https://psl.noaa.gov/data/20thC_Rean/timeseries/monthly/SAM/</a:t>
            </a:r>
            <a:r>
              <a:rPr lang="nl-NL" dirty="0"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7436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12AB4F-DD73-4B2B-9ED5-4E039C73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happened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1940s?</a:t>
            </a:r>
          </a:p>
        </p:txBody>
      </p:sp>
    </p:spTree>
    <p:extLst>
      <p:ext uri="{BB962C8B-B14F-4D97-AF65-F5344CB8AC3E}">
        <p14:creationId xmlns:p14="http://schemas.microsoft.com/office/powerpoint/2010/main" val="3397667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stanomaly_20211125">
            <a:hlinkClick r:id="" action="ppaction://media"/>
            <a:extLst>
              <a:ext uri="{FF2B5EF4-FFF2-40B4-BE49-F238E27FC236}">
                <a16:creationId xmlns:a16="http://schemas.microsoft.com/office/drawing/2014/main" id="{B039016F-A7B9-4F3C-A394-B0C85F8587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1775" y="1"/>
            <a:ext cx="8796337" cy="6858000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1345F2D-7A9F-4999-913C-BD147D4F726B}"/>
              </a:ext>
            </a:extLst>
          </p:cNvPr>
          <p:cNvSpPr txBox="1"/>
          <p:nvPr/>
        </p:nvSpPr>
        <p:spPr>
          <a:xfrm>
            <a:off x="542925" y="790575"/>
            <a:ext cx="1409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With</a:t>
            </a:r>
            <a:r>
              <a:rPr lang="nl-NL" dirty="0"/>
              <a:t> respect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over </a:t>
            </a:r>
            <a:r>
              <a:rPr lang="nl-NL" dirty="0" err="1"/>
              <a:t>whole</a:t>
            </a:r>
            <a:r>
              <a:rPr lang="nl-NL" dirty="0"/>
              <a:t> </a:t>
            </a:r>
            <a:r>
              <a:rPr lang="nl-NL" dirty="0" err="1"/>
              <a:t>period</a:t>
            </a:r>
            <a:r>
              <a:rPr lang="nl-NL" dirty="0">
                <a:sym typeface="Wingdings" panose="05000000000000000000" pitchFamily="2" charset="2"/>
              </a:rPr>
              <a:t> Bias </a:t>
            </a:r>
            <a:r>
              <a:rPr lang="nl-NL" dirty="0" err="1">
                <a:sym typeface="Wingdings" panose="05000000000000000000" pitchFamily="2" charset="2"/>
              </a:rPr>
              <a:t>due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climate</a:t>
            </a:r>
            <a:r>
              <a:rPr lang="nl-NL" dirty="0">
                <a:sym typeface="Wingdings" panose="05000000000000000000" pitchFamily="2" charset="2"/>
              </a:rPr>
              <a:t> change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800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E0ACD0-623C-43F4-8F67-7D72A7DE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Climate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2743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2E8760B-665E-43AE-B748-1074A4004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06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5EFF2-6682-4B98-98A7-8919B545C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1940s ENSO effect on Ice</a:t>
            </a:r>
          </a:p>
        </p:txBody>
      </p:sp>
    </p:spTree>
    <p:extLst>
      <p:ext uri="{BB962C8B-B14F-4D97-AF65-F5344CB8AC3E}">
        <p14:creationId xmlns:p14="http://schemas.microsoft.com/office/powerpoint/2010/main" val="4132141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8CC808-869F-4CFC-8CD5-2F6EB5D2C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Do: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C559F8-FFF6-487B-9057-9AECCEAD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Effect ENSO on ice,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thermocline</a:t>
            </a:r>
            <a:r>
              <a:rPr lang="nl-NL" dirty="0"/>
              <a:t>?</a:t>
            </a:r>
          </a:p>
          <a:p>
            <a:r>
              <a:rPr lang="nl-NL" dirty="0"/>
              <a:t>More on 1940s?</a:t>
            </a:r>
          </a:p>
          <a:p>
            <a:r>
              <a:rPr lang="nl-NL" dirty="0"/>
              <a:t>Data </a:t>
            </a:r>
            <a:r>
              <a:rPr lang="nl-NL" dirty="0" err="1"/>
              <a:t>from</a:t>
            </a:r>
            <a:r>
              <a:rPr lang="nl-NL" dirty="0"/>
              <a:t> BAS?</a:t>
            </a:r>
          </a:p>
          <a:p>
            <a:r>
              <a:rPr lang="nl-NL" dirty="0" err="1"/>
              <a:t>Going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Cambridge</a:t>
            </a:r>
            <a:r>
              <a:rPr lang="nl-NL" dirty="0">
                <a:sym typeface="Wingdings" panose="05000000000000000000" pitchFamily="2" charset="2"/>
              </a:rPr>
              <a:t> document, </a:t>
            </a:r>
            <a:r>
              <a:rPr lang="nl-NL" dirty="0" err="1">
                <a:sym typeface="Wingdings" panose="05000000000000000000" pitchFamily="2" charset="2"/>
              </a:rPr>
              <a:t>housing</a:t>
            </a:r>
            <a:r>
              <a:rPr lang="nl-NL" dirty="0">
                <a:sym typeface="Wingdings" panose="05000000000000000000" pitchFamily="2" charset="2"/>
              </a:rPr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115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93E1F-D8E6-481F-8C97-66A32DD3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69398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kaart&#10;&#10;Automatisch gegenereerde beschrijving">
            <a:extLst>
              <a:ext uri="{FF2B5EF4-FFF2-40B4-BE49-F238E27FC236}">
                <a16:creationId xmlns:a16="http://schemas.microsoft.com/office/drawing/2014/main" id="{2E4F97EE-1507-4D40-9428-90912CF37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54" y="0"/>
            <a:ext cx="6864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89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F26F439-C12B-463B-82FA-05564FA51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86AD3079-85FF-4E89-AAEA-A89DA1A0F74A}"/>
              </a:ext>
            </a:extLst>
          </p:cNvPr>
          <p:cNvSpPr txBox="1"/>
          <p:nvPr/>
        </p:nvSpPr>
        <p:spPr>
          <a:xfrm>
            <a:off x="4086224" y="561975"/>
            <a:ext cx="5114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Steig</a:t>
            </a:r>
            <a:r>
              <a:rPr lang="nl-NL" dirty="0"/>
              <a:t> et al., 2012: </a:t>
            </a:r>
            <a:r>
              <a:rPr lang="nl-NL" dirty="0" err="1"/>
              <a:t>easterly</a:t>
            </a:r>
            <a:r>
              <a:rPr lang="nl-NL" dirty="0"/>
              <a:t> in </a:t>
            </a:r>
            <a:r>
              <a:rPr lang="nl-NL" dirty="0" err="1"/>
              <a:t>summer</a:t>
            </a:r>
            <a:r>
              <a:rPr lang="nl-NL" dirty="0"/>
              <a:t>, </a:t>
            </a:r>
            <a:r>
              <a:rPr lang="nl-NL" dirty="0" err="1"/>
              <a:t>westerly</a:t>
            </a:r>
            <a:r>
              <a:rPr lang="nl-NL" dirty="0"/>
              <a:t> in rest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year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78963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A4C582A-43E5-47C3-A5C0-576A3971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EC01052-75BC-4684-BA3E-4BE56484C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3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3BB0567-1346-4D45-82FA-5EFFA6588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8" t="11258" r="12916" b="12889"/>
          <a:stretch/>
        </p:blipFill>
        <p:spPr>
          <a:xfrm>
            <a:off x="1615440" y="828040"/>
            <a:ext cx="9652000" cy="520192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15BE1E1B-C08A-41D7-9F4F-258CB650849C}"/>
              </a:ext>
            </a:extLst>
          </p:cNvPr>
          <p:cNvSpPr txBox="1"/>
          <p:nvPr/>
        </p:nvSpPr>
        <p:spPr>
          <a:xfrm>
            <a:off x="3220719" y="213360"/>
            <a:ext cx="595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GODAS (https://psl.noaa.gov/data/gridded/data.godas.html)</a:t>
            </a:r>
          </a:p>
        </p:txBody>
      </p:sp>
    </p:spTree>
    <p:extLst>
      <p:ext uri="{BB962C8B-B14F-4D97-AF65-F5344CB8AC3E}">
        <p14:creationId xmlns:p14="http://schemas.microsoft.com/office/powerpoint/2010/main" val="168979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36D0B-A2EC-4E2F-8C5D-EEC45920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A7D310E-FBBC-4EE0-AD6F-8CBD50E64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2" t="7778" r="7578" b="7222"/>
          <a:stretch/>
        </p:blipFill>
        <p:spPr>
          <a:xfrm>
            <a:off x="0" y="323165"/>
            <a:ext cx="9115425" cy="610386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F561157-87B2-49BA-8D0F-CDC4759C6026}"/>
              </a:ext>
            </a:extLst>
          </p:cNvPr>
          <p:cNvSpPr txBox="1"/>
          <p:nvPr/>
        </p:nvSpPr>
        <p:spPr>
          <a:xfrm>
            <a:off x="9115425" y="1885950"/>
            <a:ext cx="4067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Seasonal</a:t>
            </a:r>
            <a:r>
              <a:rPr lang="nl-NL" dirty="0"/>
              <a:t> changes in </a:t>
            </a:r>
            <a:r>
              <a:rPr lang="nl-NL" dirty="0" err="1"/>
              <a:t>surface</a:t>
            </a:r>
            <a:r>
              <a:rPr lang="nl-NL" dirty="0"/>
              <a:t> </a:t>
            </a:r>
            <a:r>
              <a:rPr lang="nl-NL" dirty="0" err="1"/>
              <a:t>temperature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23779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aart&#10;&#10;Automatisch gegenereerde beschrijving">
            <a:extLst>
              <a:ext uri="{FF2B5EF4-FFF2-40B4-BE49-F238E27FC236}">
                <a16:creationId xmlns:a16="http://schemas.microsoft.com/office/drawing/2014/main" id="{DFACD0F9-7AC9-4FFD-B4A1-1EF2D8F44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211" y="0"/>
            <a:ext cx="9444789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0BC01F73-4F82-4F7F-B6A8-1BA340B99905}"/>
              </a:ext>
            </a:extLst>
          </p:cNvPr>
          <p:cNvSpPr txBox="1"/>
          <p:nvPr/>
        </p:nvSpPr>
        <p:spPr>
          <a:xfrm>
            <a:off x="599440" y="1391920"/>
            <a:ext cx="1828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Nitsche</a:t>
            </a:r>
            <a:r>
              <a:rPr lang="nl-NL" dirty="0"/>
              <a:t>, F. O., Jacobs, S. S., </a:t>
            </a:r>
            <a:r>
              <a:rPr lang="nl-NL" dirty="0" err="1"/>
              <a:t>Larter</a:t>
            </a:r>
            <a:r>
              <a:rPr lang="nl-NL" dirty="0"/>
              <a:t>, R. D., &amp; </a:t>
            </a:r>
            <a:r>
              <a:rPr lang="nl-NL" dirty="0" err="1"/>
              <a:t>Gohl</a:t>
            </a:r>
            <a:r>
              <a:rPr lang="nl-NL" dirty="0"/>
              <a:t>, K. (2007). </a:t>
            </a:r>
            <a:r>
              <a:rPr lang="nl-NL" dirty="0" err="1"/>
              <a:t>Bathymetry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Amundsen</a:t>
            </a:r>
            <a:r>
              <a:rPr lang="nl-NL" dirty="0"/>
              <a:t> Sea </a:t>
            </a:r>
            <a:r>
              <a:rPr lang="nl-NL" dirty="0" err="1"/>
              <a:t>continental</a:t>
            </a:r>
            <a:r>
              <a:rPr lang="nl-NL" dirty="0"/>
              <a:t> </a:t>
            </a:r>
            <a:r>
              <a:rPr lang="nl-NL" dirty="0" err="1"/>
              <a:t>shelf</a:t>
            </a:r>
            <a:r>
              <a:rPr lang="nl-NL" dirty="0"/>
              <a:t>: </a:t>
            </a:r>
            <a:r>
              <a:rPr lang="nl-NL" dirty="0" err="1"/>
              <a:t>Implications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geology</a:t>
            </a:r>
            <a:r>
              <a:rPr lang="nl-NL" dirty="0"/>
              <a:t>, </a:t>
            </a:r>
            <a:r>
              <a:rPr lang="nl-NL" dirty="0" err="1"/>
              <a:t>oceanography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glaciology</a:t>
            </a:r>
            <a:r>
              <a:rPr lang="nl-NL" dirty="0"/>
              <a:t>. </a:t>
            </a:r>
            <a:r>
              <a:rPr lang="nl-NL" i="1" dirty="0" err="1"/>
              <a:t>Geochemistry</a:t>
            </a:r>
            <a:r>
              <a:rPr lang="nl-NL" i="1" dirty="0"/>
              <a:t>, </a:t>
            </a:r>
            <a:r>
              <a:rPr lang="nl-NL" i="1" dirty="0" err="1"/>
              <a:t>Geophysics</a:t>
            </a:r>
            <a:r>
              <a:rPr lang="nl-NL" i="1" dirty="0"/>
              <a:t>, </a:t>
            </a:r>
            <a:r>
              <a:rPr lang="nl-NL" i="1" dirty="0" err="1"/>
              <a:t>Geosystems</a:t>
            </a:r>
            <a:r>
              <a:rPr lang="nl-NL" dirty="0"/>
              <a:t>, </a:t>
            </a:r>
            <a:r>
              <a:rPr lang="nl-NL" i="1" dirty="0"/>
              <a:t>8</a:t>
            </a:r>
            <a:r>
              <a:rPr lang="nl-NL" dirty="0"/>
              <a:t>(10).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9016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FE3BE3-065D-4ADB-A7F4-9D108FBF5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Mechanisms</a:t>
            </a:r>
            <a:r>
              <a:rPr lang="nl-NL" dirty="0"/>
              <a:t> of CDW</a:t>
            </a:r>
          </a:p>
        </p:txBody>
      </p:sp>
    </p:spTree>
    <p:extLst>
      <p:ext uri="{BB962C8B-B14F-4D97-AF65-F5344CB8AC3E}">
        <p14:creationId xmlns:p14="http://schemas.microsoft.com/office/powerpoint/2010/main" val="386308056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409</Words>
  <Application>Microsoft Office PowerPoint</Application>
  <PresentationFormat>Breedbeeld</PresentationFormat>
  <Paragraphs>38</Paragraphs>
  <Slides>24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Kantoorthema</vt:lpstr>
      <vt:lpstr>Meeting 29/11</vt:lpstr>
      <vt:lpstr>Climate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Mechanisms of CDW</vt:lpstr>
      <vt:lpstr>PowerPoint-presentatie</vt:lpstr>
      <vt:lpstr>Mechanisms: 2 Simple explanation CDW import (Steig et al., 2012)</vt:lpstr>
      <vt:lpstr>Controls</vt:lpstr>
      <vt:lpstr>PowerPoint-presentatie</vt:lpstr>
      <vt:lpstr>PowerPoint-presentatie</vt:lpstr>
      <vt:lpstr>PowerPoint-presentatie</vt:lpstr>
      <vt:lpstr>PowerPoint-presentatie</vt:lpstr>
      <vt:lpstr>Indices</vt:lpstr>
      <vt:lpstr>What happened in the 1940s?</vt:lpstr>
      <vt:lpstr>PowerPoint-presentatie</vt:lpstr>
      <vt:lpstr>PowerPoint-presentatie</vt:lpstr>
      <vt:lpstr>1940s ENSO effect on Ice</vt:lpstr>
      <vt:lpstr>To Do:</vt:lpstr>
      <vt:lpstr>Model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29/11</dc:title>
  <dc:creator>Janzing, G.W. (Joren)</dc:creator>
  <cp:lastModifiedBy>Janzing, G.W. (Joren)</cp:lastModifiedBy>
  <cp:revision>13</cp:revision>
  <dcterms:created xsi:type="dcterms:W3CDTF">2021-11-25T08:37:46Z</dcterms:created>
  <dcterms:modified xsi:type="dcterms:W3CDTF">2021-11-29T22:00:06Z</dcterms:modified>
</cp:coreProperties>
</file>